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6858000" type="screen4x3"/>
  <p:notesSz cx="6858000" cy="9144000"/>
  <p:embeddedFontLst>
    <p:embeddedFont>
      <p:font typeface="Times" panose="02020603050405020304" pitchFamily="18" charset="0"/>
      <p:regular r:id="rId34"/>
      <p:bold r:id="rId35"/>
      <p:italic r:id="rId36"/>
      <p:boldItalic r:id="rId37"/>
    </p:embeddedFont>
    <p:embeddedFont>
      <p:font typeface="Tahoma" panose="020B0604030504040204" pitchFamily="34" charset="0"/>
      <p:regular r:id="rId38"/>
      <p:bold r:id="rId39"/>
    </p:embeddedFont>
    <p:embeddedFont>
      <p:font typeface="Arial Black" panose="020B0A04020102020204" pitchFamily="34" charset="0"/>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3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41155018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strike="noStrike" cap="none">
                <a:solidFill>
                  <a:srgbClr val="000000"/>
                </a:solidFill>
                <a:latin typeface="Arial"/>
                <a:ea typeface="Arial"/>
                <a:cs typeface="Arial"/>
                <a:sym typeface="Arial"/>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729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189" name="Google Shape;18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572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204" name="Google Shape;20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226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219" name="Google Shape;21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021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228" name="Google Shape;22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 name="Google Shape;229;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90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238" name="Google Shape;23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596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246" name="Google Shape;2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175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16</a:t>
            </a:fld>
            <a:endParaRPr/>
          </a:p>
        </p:txBody>
      </p:sp>
      <p:sp>
        <p:nvSpPr>
          <p:cNvPr id="261" name="Google Shape;26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 name="Google Shape;26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716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17</a:t>
            </a:fld>
            <a:endParaRPr/>
          </a:p>
        </p:txBody>
      </p:sp>
      <p:sp>
        <p:nvSpPr>
          <p:cNvPr id="272" name="Google Shape;27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633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18</a:t>
            </a:fld>
            <a:endParaRPr/>
          </a:p>
        </p:txBody>
      </p:sp>
      <p:sp>
        <p:nvSpPr>
          <p:cNvPr id="283" name="Google Shape;28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159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294" name="Google Shape;29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 name="Google Shape;2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340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22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309" name="Google Shape;30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48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317" name="Google Shape;31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8" name="Google Shape;318;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332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326" name="Google Shape;32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017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23</a:t>
            </a:fld>
            <a:endParaRPr/>
          </a:p>
        </p:txBody>
      </p:sp>
      <p:sp>
        <p:nvSpPr>
          <p:cNvPr id="335" name="Google Shape;335;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22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345" name="Google Shape;34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110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355" name="Google Shape;35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674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363" name="Google Shape;36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566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372" name="Google Shape;37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037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381" name="Google Shape;38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 name="Google Shape;38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742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390" name="Google Shape;39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77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9.#</a:t>
            </a:r>
            <a:endParaRPr/>
          </a:p>
        </p:txBody>
      </p:sp>
      <p:sp>
        <p:nvSpPr>
          <p:cNvPr id="107" name="Google Shape;10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773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123" name="Google Shape;12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 name="Google Shape;12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631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133" name="Google Shape;13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12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142" name="Google Shape;14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 name="Google Shape;14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464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157" name="Google Shape;15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680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165" name="Google Shape;16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518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9.#</a:t>
            </a:r>
            <a:endParaRPr/>
          </a:p>
        </p:txBody>
      </p:sp>
      <p:sp>
        <p:nvSpPr>
          <p:cNvPr id="180" name="Google Shape;18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 name="Google Shape;18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324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9.</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9</a:t>
            </a:r>
            <a:endParaRPr/>
          </a:p>
        </p:txBody>
      </p:sp>
      <p:pic>
        <p:nvPicPr>
          <p:cNvPr id="87" name="Google Shape;87;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8" name="Google Shape;88;p16"/>
          <p:cNvSpPr txBox="1"/>
          <p:nvPr/>
        </p:nvSpPr>
        <p:spPr>
          <a:xfrm>
            <a:off x="381000" y="2590800"/>
            <a:ext cx="3733800" cy="30464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Introduction</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To </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Data-Link</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Layer</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10</a:t>
            </a:fld>
            <a:endParaRPr/>
          </a:p>
        </p:txBody>
      </p:sp>
      <p:sp>
        <p:nvSpPr>
          <p:cNvPr id="193" name="Google Shape;193;p2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4" name="Google Shape;194;p2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5" name="Google Shape;195;p2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6" name="Google Shape;196;p2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7" name="Google Shape;197;p2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8" name="Google Shape;198;p2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9" name="Google Shape;199;p2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0" name="Google Shape;200;p25"/>
          <p:cNvSpPr txBox="1"/>
          <p:nvPr/>
        </p:nvSpPr>
        <p:spPr>
          <a:xfrm>
            <a:off x="1143000" y="0"/>
            <a:ext cx="5937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9.9.3  Two Categories of Links</a:t>
            </a:r>
            <a:endParaRPr/>
          </a:p>
        </p:txBody>
      </p:sp>
      <p:sp>
        <p:nvSpPr>
          <p:cNvPr id="201" name="Google Shape;201;p25"/>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Although two nodes are physically connected by a transmission medium such as cable or air, we need to remember that the data-link layer controls how the medium is used. We can have a </a:t>
            </a:r>
            <a:r>
              <a:rPr lang="en-US" sz="2800" b="1" i="1" u="none" dirty="0">
                <a:solidFill>
                  <a:srgbClr val="00B0F0"/>
                </a:solidFill>
                <a:latin typeface="Times New Roman"/>
                <a:ea typeface="Times New Roman"/>
                <a:cs typeface="Times New Roman"/>
                <a:sym typeface="Times New Roman"/>
              </a:rPr>
              <a:t>data-link layer </a:t>
            </a:r>
            <a:r>
              <a:rPr lang="en-US" sz="2800" b="1" i="1" u="none" dirty="0">
                <a:solidFill>
                  <a:schemeClr val="dk1"/>
                </a:solidFill>
                <a:latin typeface="Times New Roman"/>
                <a:ea typeface="Times New Roman"/>
                <a:cs typeface="Times New Roman"/>
                <a:sym typeface="Times New Roman"/>
              </a:rPr>
              <a:t>that </a:t>
            </a:r>
            <a:r>
              <a:rPr lang="en-US" sz="2800" b="1" i="1" u="none" dirty="0">
                <a:solidFill>
                  <a:srgbClr val="00B0F0"/>
                </a:solidFill>
                <a:latin typeface="Times New Roman"/>
                <a:ea typeface="Times New Roman"/>
                <a:cs typeface="Times New Roman"/>
                <a:sym typeface="Times New Roman"/>
              </a:rPr>
              <a:t>uses the whole capacity of the medium;</a:t>
            </a:r>
            <a:r>
              <a:rPr lang="en-US" sz="2800" b="1" i="1" u="none" dirty="0">
                <a:solidFill>
                  <a:schemeClr val="dk1"/>
                </a:solidFill>
                <a:latin typeface="Times New Roman"/>
                <a:ea typeface="Times New Roman"/>
                <a:cs typeface="Times New Roman"/>
                <a:sym typeface="Times New Roman"/>
              </a:rPr>
              <a:t> we can also have a data-link layer that </a:t>
            </a:r>
            <a:r>
              <a:rPr lang="en-US" sz="2800" b="1" i="1" u="none" dirty="0">
                <a:solidFill>
                  <a:srgbClr val="00B0F0"/>
                </a:solidFill>
                <a:latin typeface="Times New Roman"/>
                <a:ea typeface="Times New Roman"/>
                <a:cs typeface="Times New Roman"/>
                <a:sym typeface="Times New Roman"/>
              </a:rPr>
              <a:t>uses only part of the capacity of the link</a:t>
            </a:r>
            <a:r>
              <a:rPr lang="en-US" sz="2800" b="1" i="1" u="none" dirty="0">
                <a:solidFill>
                  <a:schemeClr val="dk1"/>
                </a:solidFill>
                <a:latin typeface="Times New Roman"/>
                <a:ea typeface="Times New Roman"/>
                <a:cs typeface="Times New Roman"/>
                <a:sym typeface="Times New Roman"/>
              </a:rPr>
              <a:t>. In other words, we can have a </a:t>
            </a:r>
            <a:r>
              <a:rPr lang="en-US" sz="2800" b="1" i="1" u="none" dirty="0">
                <a:solidFill>
                  <a:srgbClr val="00B0F0"/>
                </a:solidFill>
                <a:latin typeface="Times New Roman"/>
                <a:ea typeface="Times New Roman"/>
                <a:cs typeface="Times New Roman"/>
                <a:sym typeface="Times New Roman"/>
              </a:rPr>
              <a:t>point-to-point link or a broadcast link.</a:t>
            </a:r>
            <a:endParaRPr dirty="0">
              <a:solidFill>
                <a:srgbClr val="00B0F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11</a:t>
            </a:fld>
            <a:endParaRPr/>
          </a:p>
        </p:txBody>
      </p:sp>
      <p:sp>
        <p:nvSpPr>
          <p:cNvPr id="208" name="Google Shape;208;p2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9" name="Google Shape;209;p2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0" name="Google Shape;210;p2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1" name="Google Shape;211;p2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2" name="Google Shape;212;p2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3" name="Google Shape;213;p2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4" name="Google Shape;214;p2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5" name="Google Shape;215;p26"/>
          <p:cNvSpPr txBox="1"/>
          <p:nvPr/>
        </p:nvSpPr>
        <p:spPr>
          <a:xfrm>
            <a:off x="1143000" y="0"/>
            <a:ext cx="4108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9.9.4  Two Sublayers</a:t>
            </a:r>
            <a:endParaRPr/>
          </a:p>
        </p:txBody>
      </p:sp>
      <p:sp>
        <p:nvSpPr>
          <p:cNvPr id="216" name="Google Shape;216;p26"/>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To better understand the functionality of and the services provided by the link layer</a:t>
            </a:r>
            <a:r>
              <a:rPr lang="en-US" sz="2800" b="1" i="1" u="none" dirty="0">
                <a:solidFill>
                  <a:srgbClr val="00B0F0"/>
                </a:solidFill>
                <a:latin typeface="Times New Roman"/>
                <a:ea typeface="Times New Roman"/>
                <a:cs typeface="Times New Roman"/>
                <a:sym typeface="Times New Roman"/>
              </a:rPr>
              <a:t>, we can divide the data-link layer into two sublayers: data link control (DLC) and media access control (MAC).</a:t>
            </a:r>
            <a:r>
              <a:rPr lang="en-US" sz="2800" b="1" i="1" u="none" dirty="0">
                <a:solidFill>
                  <a:schemeClr val="dk1"/>
                </a:solidFill>
                <a:latin typeface="Times New Roman"/>
                <a:ea typeface="Times New Roman"/>
                <a:cs typeface="Times New Roman"/>
                <a:sym typeface="Times New Roman"/>
              </a:rPr>
              <a:t> This is not unusual because, as we will see in later chapters, LAN protocols actually use the same strategy.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12</a:t>
            </a:fld>
            <a:endParaRPr/>
          </a:p>
        </p:txBody>
      </p:sp>
      <p:sp>
        <p:nvSpPr>
          <p:cNvPr id="223" name="Google Shape;223;p2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9.3:  </a:t>
            </a:r>
            <a:r>
              <a:rPr lang="en-US" sz="2000" b="1" i="1" u="none">
                <a:solidFill>
                  <a:schemeClr val="dk1"/>
                </a:solidFill>
                <a:latin typeface="Times"/>
                <a:ea typeface="Times"/>
                <a:cs typeface="Times"/>
                <a:sym typeface="Times"/>
              </a:rPr>
              <a:t>Dividing the data-link layer into two sublayers</a:t>
            </a:r>
            <a:endParaRPr/>
          </a:p>
        </p:txBody>
      </p:sp>
      <p:pic>
        <p:nvPicPr>
          <p:cNvPr id="224" name="Google Shape;224;p27"/>
          <p:cNvPicPr preferRelativeResize="0"/>
          <p:nvPr/>
        </p:nvPicPr>
        <p:blipFill rotWithShape="1">
          <a:blip r:embed="rId3">
            <a:alphaModFix/>
          </a:blip>
          <a:srcRect/>
          <a:stretch/>
        </p:blipFill>
        <p:spPr>
          <a:xfrm>
            <a:off x="304800" y="984250"/>
            <a:ext cx="4741862" cy="2443162"/>
          </a:xfrm>
          <a:prstGeom prst="rect">
            <a:avLst/>
          </a:prstGeom>
          <a:noFill/>
          <a:ln>
            <a:noFill/>
          </a:ln>
        </p:spPr>
      </p:pic>
      <p:pic>
        <p:nvPicPr>
          <p:cNvPr id="225" name="Google Shape;225;p27"/>
          <p:cNvPicPr preferRelativeResize="0"/>
          <p:nvPr/>
        </p:nvPicPr>
        <p:blipFill rotWithShape="1">
          <a:blip r:embed="rId4">
            <a:alphaModFix/>
          </a:blip>
          <a:srcRect/>
          <a:stretch/>
        </p:blipFill>
        <p:spPr>
          <a:xfrm>
            <a:off x="3810000" y="3733800"/>
            <a:ext cx="4741862" cy="2443162"/>
          </a:xfrm>
          <a:prstGeom prst="rect">
            <a:avLst/>
          </a:prstGeom>
          <a:noFill/>
          <a:ln>
            <a:noFill/>
          </a:ln>
        </p:spPr>
      </p:pic>
      <p:sp>
        <p:nvSpPr>
          <p:cNvPr id="2" name="TextBox 1"/>
          <p:cNvSpPr txBox="1"/>
          <p:nvPr/>
        </p:nvSpPr>
        <p:spPr>
          <a:xfrm>
            <a:off x="5486400" y="984250"/>
            <a:ext cx="2996333" cy="830997"/>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Broadcast:-DLC,MAC</a:t>
            </a:r>
          </a:p>
          <a:p>
            <a:r>
              <a:rPr lang="en-US" sz="2400" dirty="0" smtClean="0">
                <a:latin typeface="Times New Roman" panose="02020603050405020304" pitchFamily="18" charset="0"/>
                <a:cs typeface="Times New Roman" panose="02020603050405020304" pitchFamily="18" charset="0"/>
              </a:rPr>
              <a:t>Point to Point:-DLC</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10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fade">
                                      <p:cBhvr>
                                        <p:cTn id="12"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13</a:t>
            </a:fld>
            <a:endParaRPr/>
          </a:p>
        </p:txBody>
      </p:sp>
      <p:sp>
        <p:nvSpPr>
          <p:cNvPr id="232" name="Google Shape;232;p28"/>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3" name="Google Shape;233;p28"/>
          <p:cNvSpPr txBox="1"/>
          <p:nvPr/>
        </p:nvSpPr>
        <p:spPr>
          <a:xfrm>
            <a:off x="228600" y="406400"/>
            <a:ext cx="6294437"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5-4  LINK-LAYER ADDRESSING</a:t>
            </a:r>
            <a:endParaRPr/>
          </a:p>
        </p:txBody>
      </p:sp>
      <p:sp>
        <p:nvSpPr>
          <p:cNvPr id="234" name="Google Shape;234;p28"/>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5" name="Google Shape;235;p28"/>
          <p:cNvSpPr txBox="1"/>
          <p:nvPr/>
        </p:nvSpPr>
        <p:spPr>
          <a:xfrm>
            <a:off x="381000" y="1765300"/>
            <a:ext cx="8153400" cy="403183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In Chapter 18, we will discuss </a:t>
            </a:r>
            <a:r>
              <a:rPr lang="en-US" sz="3200" b="1" i="1" u="none" dirty="0">
                <a:solidFill>
                  <a:srgbClr val="00B0F0"/>
                </a:solidFill>
                <a:latin typeface="Times"/>
                <a:ea typeface="Times"/>
                <a:cs typeface="Times"/>
                <a:sym typeface="Times"/>
              </a:rPr>
              <a:t>IP addresses as the identifiers at the network layer. However, in a internetwork such as the Internet we cannot make a datagram reach its destination using only IP addresses. The source and destination IP addresses define the two ends but cannot define which links the packet  should pass through.</a:t>
            </a:r>
            <a:endParaRPr dirty="0">
              <a:solidFill>
                <a:srgbClr val="00B0F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14</a:t>
            </a:fld>
            <a:endParaRPr/>
          </a:p>
        </p:txBody>
      </p:sp>
      <p:sp>
        <p:nvSpPr>
          <p:cNvPr id="242" name="Google Shape;242;p29"/>
          <p:cNvSpPr txBox="1"/>
          <p:nvPr/>
        </p:nvSpPr>
        <p:spPr>
          <a:xfrm>
            <a:off x="152400" y="133350"/>
            <a:ext cx="88392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9.5:  </a:t>
            </a:r>
            <a:r>
              <a:rPr lang="en-US" sz="2000" b="1" i="1" u="none">
                <a:solidFill>
                  <a:schemeClr val="dk1"/>
                </a:solidFill>
                <a:latin typeface="Times"/>
                <a:ea typeface="Times"/>
                <a:cs typeface="Times"/>
                <a:sym typeface="Times"/>
              </a:rPr>
              <a:t>IP addresses and link-layer addresses in a small internet</a:t>
            </a:r>
            <a:endParaRPr/>
          </a:p>
        </p:txBody>
      </p:sp>
      <p:pic>
        <p:nvPicPr>
          <p:cNvPr id="243" name="Google Shape;243;p29"/>
          <p:cNvPicPr preferRelativeResize="0"/>
          <p:nvPr/>
        </p:nvPicPr>
        <p:blipFill rotWithShape="1">
          <a:blip r:embed="rId3">
            <a:alphaModFix/>
          </a:blip>
          <a:srcRect/>
          <a:stretch/>
        </p:blipFill>
        <p:spPr>
          <a:xfrm>
            <a:off x="457200" y="942975"/>
            <a:ext cx="8077200" cy="5457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15</a:t>
            </a:fld>
            <a:endParaRPr/>
          </a:p>
        </p:txBody>
      </p:sp>
      <p:sp>
        <p:nvSpPr>
          <p:cNvPr id="250" name="Google Shape;250;p3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1" name="Google Shape;251;p3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2" name="Google Shape;252;p3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3" name="Google Shape;253;p3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4" name="Google Shape;254;p3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5" name="Google Shape;255;p3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6" name="Google Shape;256;p3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7" name="Google Shape;257;p30"/>
          <p:cNvSpPr txBox="1"/>
          <p:nvPr/>
        </p:nvSpPr>
        <p:spPr>
          <a:xfrm>
            <a:off x="1143000" y="0"/>
            <a:ext cx="6064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9.2.1  Three Types of addresses</a:t>
            </a:r>
            <a:endParaRPr/>
          </a:p>
        </p:txBody>
      </p:sp>
      <p:sp>
        <p:nvSpPr>
          <p:cNvPr id="258" name="Google Shape;258;p30"/>
          <p:cNvSpPr txBox="1"/>
          <p:nvPr/>
        </p:nvSpPr>
        <p:spPr>
          <a:xfrm>
            <a:off x="381000" y="1293812"/>
            <a:ext cx="7924800" cy="9461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Some link-layer protocols define three types of addresses: </a:t>
            </a:r>
            <a:r>
              <a:rPr lang="en-US" sz="2800" b="1" i="1" u="none" dirty="0">
                <a:solidFill>
                  <a:srgbClr val="00B0F0"/>
                </a:solidFill>
                <a:latin typeface="Times New Roman"/>
                <a:ea typeface="Times New Roman"/>
                <a:cs typeface="Times New Roman"/>
                <a:sym typeface="Times New Roman"/>
              </a:rPr>
              <a:t>unicast, multicast, and broadcast.</a:t>
            </a:r>
            <a:endParaRPr dirty="0">
              <a:solidFill>
                <a:srgbClr val="00B0F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p:nvPr/>
        </p:nvSpPr>
        <p:spPr>
          <a:xfrm>
            <a:off x="76200" y="714165"/>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As we will see in Chapter 13, the unicast link-layer addresses in the most common LAN, Ethernet, are 48 bits (six bytes) that are presented as 12 hexadecimal digits separated by colons; for example, the following is a link-layer address of a computer. </a:t>
            </a:r>
            <a:r>
              <a:rPr lang="en-US" sz="2800" b="0" i="0" u="none" dirty="0">
                <a:solidFill>
                  <a:srgbClr val="00B0F0"/>
                </a:solidFill>
                <a:latin typeface="Times New Roman"/>
                <a:ea typeface="Times New Roman"/>
                <a:cs typeface="Times New Roman"/>
                <a:sym typeface="Times New Roman"/>
              </a:rPr>
              <a:t>The second digit needs to be an odd number.</a:t>
            </a:r>
            <a:endParaRPr dirty="0">
              <a:solidFill>
                <a:srgbClr val="00B0F0"/>
              </a:solidFill>
            </a:endParaRPr>
          </a:p>
        </p:txBody>
      </p:sp>
      <p:grpSp>
        <p:nvGrpSpPr>
          <p:cNvPr id="265" name="Google Shape;265;p31"/>
          <p:cNvGrpSpPr/>
          <p:nvPr/>
        </p:nvGrpSpPr>
        <p:grpSpPr>
          <a:xfrm>
            <a:off x="0" y="0"/>
            <a:ext cx="9144000" cy="609600"/>
            <a:chOff x="0" y="2448"/>
            <a:chExt cx="5760" cy="384"/>
          </a:xfrm>
        </p:grpSpPr>
        <p:sp>
          <p:nvSpPr>
            <p:cNvPr id="266" name="Google Shape;266;p3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7" name="Google Shape;267;p31"/>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9.1</a:t>
              </a:r>
              <a:endParaRPr/>
            </a:p>
          </p:txBody>
        </p:sp>
      </p:grpSp>
      <p:sp>
        <p:nvSpPr>
          <p:cNvPr id="268" name="Google Shape;268;p31"/>
          <p:cNvSpPr txBox="1"/>
          <p:nvPr/>
        </p:nvSpPr>
        <p:spPr>
          <a:xfrm>
            <a:off x="1981200" y="3911600"/>
            <a:ext cx="5148262"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Black"/>
              <a:buNone/>
            </a:pPr>
            <a:r>
              <a:rPr lang="en-US" sz="4000" b="1" i="0" u="none" dirty="0" smtClean="0">
                <a:solidFill>
                  <a:schemeClr val="dk1"/>
                </a:solidFill>
                <a:latin typeface="Arial Black"/>
                <a:ea typeface="Arial Black"/>
                <a:cs typeface="Arial Black"/>
                <a:sym typeface="Arial Black"/>
              </a:rPr>
              <a:t>A</a:t>
            </a:r>
            <a:r>
              <a:rPr lang="en-US" sz="4000" b="1" i="0" u="none" dirty="0" smtClean="0">
                <a:solidFill>
                  <a:srgbClr val="FF0000"/>
                </a:solidFill>
                <a:latin typeface="Arial Black"/>
                <a:ea typeface="Arial Black"/>
                <a:cs typeface="Arial Black"/>
                <a:sym typeface="Arial Black"/>
              </a:rPr>
              <a:t>3</a:t>
            </a:r>
            <a:r>
              <a:rPr lang="en-US" sz="4000" b="1" i="0" u="none" dirty="0" smtClean="0">
                <a:solidFill>
                  <a:schemeClr val="dk1"/>
                </a:solidFill>
                <a:latin typeface="Arial Black"/>
                <a:ea typeface="Arial Black"/>
                <a:cs typeface="Arial Black"/>
                <a:sym typeface="Arial Black"/>
              </a:rPr>
              <a:t>:34:45:11:92:F1</a:t>
            </a:r>
          </a:p>
          <a:p>
            <a:pPr marL="0" marR="0" lvl="0" indent="0" algn="l" rtl="0">
              <a:lnSpc>
                <a:spcPct val="100000"/>
              </a:lnSpc>
              <a:spcBef>
                <a:spcPts val="0"/>
              </a:spcBef>
              <a:spcAft>
                <a:spcPts val="0"/>
              </a:spcAft>
              <a:buClr>
                <a:schemeClr val="dk1"/>
              </a:buClr>
              <a:buSzPts val="4000"/>
              <a:buFont typeface="Arial Black"/>
              <a:buNone/>
            </a:pPr>
            <a:r>
              <a:rPr lang="en-US" sz="4000" b="1" dirty="0" smtClean="0">
                <a:solidFill>
                  <a:schemeClr val="dk1"/>
                </a:solidFill>
                <a:latin typeface="Arial Black"/>
                <a:sym typeface="Arial Black"/>
              </a:rPr>
              <a:t>8 bit each</a:t>
            </a:r>
            <a:endParaRPr dirty="0"/>
          </a:p>
        </p:txBody>
      </p:sp>
      <p:sp>
        <p:nvSpPr>
          <p:cNvPr id="269" name="Google Shape;269;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p:nvPr/>
        </p:nvSpPr>
        <p:spPr>
          <a:xfrm>
            <a:off x="76200" y="696912"/>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As we will see in Chapter 13, the multicast link-layer addresses in the most common LAN, Ethernet, are 48 bits (six bytes) that are presented as 12 hexadecimal digits separated by colons</a:t>
            </a:r>
            <a:r>
              <a:rPr lang="en-US" sz="2800" b="0" i="0" u="none" dirty="0">
                <a:solidFill>
                  <a:srgbClr val="00B0F0"/>
                </a:solidFill>
                <a:latin typeface="Times New Roman"/>
                <a:ea typeface="Times New Roman"/>
                <a:cs typeface="Times New Roman"/>
                <a:sym typeface="Times New Roman"/>
              </a:rPr>
              <a:t>. The second digit, however, needs to be an even number in hexadecimal.</a:t>
            </a:r>
            <a:r>
              <a:rPr lang="en-US" sz="2800" b="0" i="0" u="none" dirty="0">
                <a:solidFill>
                  <a:schemeClr val="dk1"/>
                </a:solidFill>
                <a:latin typeface="Times New Roman"/>
                <a:ea typeface="Times New Roman"/>
                <a:cs typeface="Times New Roman"/>
                <a:sym typeface="Times New Roman"/>
              </a:rPr>
              <a:t> The following shows a</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multicast address:</a:t>
            </a:r>
            <a:endParaRPr dirty="0"/>
          </a:p>
        </p:txBody>
      </p:sp>
      <p:grpSp>
        <p:nvGrpSpPr>
          <p:cNvPr id="276" name="Google Shape;276;p32"/>
          <p:cNvGrpSpPr/>
          <p:nvPr/>
        </p:nvGrpSpPr>
        <p:grpSpPr>
          <a:xfrm>
            <a:off x="0" y="0"/>
            <a:ext cx="9144000" cy="609600"/>
            <a:chOff x="0" y="2448"/>
            <a:chExt cx="5760" cy="384"/>
          </a:xfrm>
        </p:grpSpPr>
        <p:sp>
          <p:nvSpPr>
            <p:cNvPr id="277" name="Google Shape;277;p3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8" name="Google Shape;278;p32"/>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9.2</a:t>
              </a:r>
              <a:endParaRPr/>
            </a:p>
          </p:txBody>
        </p:sp>
      </p:grpSp>
      <p:sp>
        <p:nvSpPr>
          <p:cNvPr id="279" name="Google Shape;279;p32"/>
          <p:cNvSpPr txBox="1"/>
          <p:nvPr/>
        </p:nvSpPr>
        <p:spPr>
          <a:xfrm>
            <a:off x="1600200" y="4106862"/>
            <a:ext cx="5651500" cy="76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400"/>
              <a:buFont typeface="Arial Black"/>
              <a:buNone/>
            </a:pPr>
            <a:r>
              <a:rPr lang="en-US" sz="4400" b="1" i="0" u="none">
                <a:solidFill>
                  <a:schemeClr val="dk1"/>
                </a:solidFill>
                <a:latin typeface="Arial Black"/>
                <a:ea typeface="Arial Black"/>
                <a:cs typeface="Arial Black"/>
                <a:sym typeface="Arial Black"/>
              </a:rPr>
              <a:t>A</a:t>
            </a:r>
            <a:r>
              <a:rPr lang="en-US" sz="4400" b="1" i="0" u="none">
                <a:solidFill>
                  <a:srgbClr val="FF0000"/>
                </a:solidFill>
                <a:latin typeface="Arial Black"/>
                <a:ea typeface="Arial Black"/>
                <a:cs typeface="Arial Black"/>
                <a:sym typeface="Arial Black"/>
              </a:rPr>
              <a:t>2</a:t>
            </a:r>
            <a:r>
              <a:rPr lang="en-US" sz="4400" b="1" i="0" u="none">
                <a:solidFill>
                  <a:schemeClr val="dk1"/>
                </a:solidFill>
                <a:latin typeface="Arial Black"/>
                <a:ea typeface="Arial Black"/>
                <a:cs typeface="Arial Black"/>
                <a:sym typeface="Arial Black"/>
              </a:rPr>
              <a:t>:34:45:11:92:F1</a:t>
            </a:r>
            <a:endParaRPr/>
          </a:p>
        </p:txBody>
      </p:sp>
      <p:sp>
        <p:nvSpPr>
          <p:cNvPr id="280" name="Google Shape;280;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3"/>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As we will see in Chapter 13, the </a:t>
            </a:r>
            <a:r>
              <a:rPr lang="en-US" sz="2800" b="0" i="0" u="none" dirty="0">
                <a:solidFill>
                  <a:srgbClr val="00B0F0"/>
                </a:solidFill>
                <a:latin typeface="Times New Roman"/>
                <a:ea typeface="Times New Roman"/>
                <a:cs typeface="Times New Roman"/>
                <a:sym typeface="Times New Roman"/>
              </a:rPr>
              <a:t>broadcast link-layer addresses</a:t>
            </a:r>
            <a:r>
              <a:rPr lang="en-US" sz="2800" b="0" i="0" u="none" dirty="0">
                <a:solidFill>
                  <a:schemeClr val="dk1"/>
                </a:solidFill>
                <a:latin typeface="Times New Roman"/>
                <a:ea typeface="Times New Roman"/>
                <a:cs typeface="Times New Roman"/>
                <a:sym typeface="Times New Roman"/>
              </a:rPr>
              <a:t> in the most common LAN, Ethernet, are 48 bits, all 1s, that are presented as 12 hexadecimal digits separated by colons. The following shows a broadcast address:</a:t>
            </a:r>
            <a:endParaRPr dirty="0"/>
          </a:p>
        </p:txBody>
      </p:sp>
      <p:grpSp>
        <p:nvGrpSpPr>
          <p:cNvPr id="287" name="Google Shape;287;p33"/>
          <p:cNvGrpSpPr/>
          <p:nvPr/>
        </p:nvGrpSpPr>
        <p:grpSpPr>
          <a:xfrm>
            <a:off x="0" y="0"/>
            <a:ext cx="9144000" cy="609600"/>
            <a:chOff x="0" y="2448"/>
            <a:chExt cx="5760" cy="384"/>
          </a:xfrm>
        </p:grpSpPr>
        <p:sp>
          <p:nvSpPr>
            <p:cNvPr id="288" name="Google Shape;288;p3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89" name="Google Shape;289;p33"/>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9.3</a:t>
              </a:r>
              <a:endParaRPr/>
            </a:p>
          </p:txBody>
        </p:sp>
      </p:grpSp>
      <p:pic>
        <p:nvPicPr>
          <p:cNvPr id="290" name="Google Shape;290;p33"/>
          <p:cNvPicPr preferRelativeResize="0"/>
          <p:nvPr/>
        </p:nvPicPr>
        <p:blipFill rotWithShape="1">
          <a:blip r:embed="rId3">
            <a:alphaModFix/>
          </a:blip>
          <a:srcRect/>
          <a:stretch/>
        </p:blipFill>
        <p:spPr>
          <a:xfrm>
            <a:off x="1795462" y="3048000"/>
            <a:ext cx="5553075" cy="1371600"/>
          </a:xfrm>
          <a:prstGeom prst="rect">
            <a:avLst/>
          </a:prstGeom>
          <a:noFill/>
          <a:ln>
            <a:noFill/>
          </a:ln>
        </p:spPr>
      </p:pic>
      <p:sp>
        <p:nvSpPr>
          <p:cNvPr id="291" name="Google Shape;291;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19</a:t>
            </a:fld>
            <a:endParaRPr/>
          </a:p>
        </p:txBody>
      </p:sp>
      <p:sp>
        <p:nvSpPr>
          <p:cNvPr id="298" name="Google Shape;298;p3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99" name="Google Shape;299;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0" name="Google Shape;300;p3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1" name="Google Shape;301;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2" name="Google Shape;302;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3" name="Google Shape;303;p3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4" name="Google Shape;304;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5" name="Google Shape;305;p34"/>
          <p:cNvSpPr txBox="1"/>
          <p:nvPr/>
        </p:nvSpPr>
        <p:spPr>
          <a:xfrm>
            <a:off x="1143000" y="0"/>
            <a:ext cx="2330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9.2.2   ARP</a:t>
            </a:r>
            <a:endParaRPr/>
          </a:p>
        </p:txBody>
      </p:sp>
      <p:sp>
        <p:nvSpPr>
          <p:cNvPr id="306" name="Google Shape;306;p34"/>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Anytime a node has an IP datagram to send to another node in a link, it has the IP address of the receiving node. However, the IP address of the next node is not helpful in moving a frame through a link; we need the link-layer address of the next node</a:t>
            </a:r>
            <a:r>
              <a:rPr lang="en-US" sz="2800" b="1" i="1" u="none" dirty="0">
                <a:solidFill>
                  <a:schemeClr val="dk1"/>
                </a:solidFill>
                <a:latin typeface="Times New Roman"/>
                <a:ea typeface="Times New Roman"/>
                <a:cs typeface="Times New Roman"/>
                <a:sym typeface="Times New Roman"/>
              </a:rPr>
              <a:t>. This is the time when the Address Resolution Protocol (ARP) becomes helpful.</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9: Outline</a:t>
            </a:r>
            <a:endParaRPr/>
          </a:p>
        </p:txBody>
      </p:sp>
      <p:sp>
        <p:nvSpPr>
          <p:cNvPr id="103" name="Google Shape;103;p17"/>
          <p:cNvSpPr txBox="1"/>
          <p:nvPr/>
        </p:nvSpPr>
        <p:spPr>
          <a:xfrm>
            <a:off x="152400" y="1524000"/>
            <a:ext cx="8458200" cy="762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9.1  </a:t>
            </a:r>
            <a:r>
              <a:rPr lang="en-US" sz="3200" b="1" i="1" u="none">
                <a:solidFill>
                  <a:srgbClr val="0000CC"/>
                </a:solidFill>
                <a:latin typeface="Times"/>
                <a:ea typeface="Times"/>
                <a:cs typeface="Times"/>
                <a:sym typeface="Times"/>
              </a:rPr>
              <a:t>INTRODUCTION</a:t>
            </a:r>
            <a:endParaRPr/>
          </a:p>
        </p:txBody>
      </p:sp>
      <p:sp>
        <p:nvSpPr>
          <p:cNvPr id="104" name="Google Shape;104;p17"/>
          <p:cNvSpPr txBox="1"/>
          <p:nvPr/>
        </p:nvSpPr>
        <p:spPr>
          <a:xfrm>
            <a:off x="152400" y="2971800"/>
            <a:ext cx="8458200" cy="762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9.2  </a:t>
            </a:r>
            <a:r>
              <a:rPr lang="en-US" sz="3200" b="1" i="1" u="none">
                <a:solidFill>
                  <a:srgbClr val="0000CC"/>
                </a:solidFill>
                <a:latin typeface="Times"/>
                <a:ea typeface="Times"/>
                <a:cs typeface="Times"/>
                <a:sym typeface="Times"/>
              </a:rPr>
              <a:t>LINK-LAYER ADDRESSING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fade">
                                      <p:cBhvr>
                                        <p:cTn id="12" dur="500"/>
                                        <p:tgtEl>
                                          <p:spTgt spid="1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20</a:t>
            </a:fld>
            <a:endParaRPr/>
          </a:p>
        </p:txBody>
      </p:sp>
      <p:sp>
        <p:nvSpPr>
          <p:cNvPr id="313" name="Google Shape;313;p3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9.6:  </a:t>
            </a:r>
            <a:r>
              <a:rPr lang="en-US" sz="2000" b="1" i="1" u="none">
                <a:solidFill>
                  <a:schemeClr val="dk1"/>
                </a:solidFill>
                <a:latin typeface="Times"/>
                <a:ea typeface="Times"/>
                <a:cs typeface="Times"/>
                <a:sym typeface="Times"/>
              </a:rPr>
              <a:t>Position of ARP in TCP/IP protocol suite</a:t>
            </a:r>
            <a:endParaRPr/>
          </a:p>
        </p:txBody>
      </p:sp>
      <p:pic>
        <p:nvPicPr>
          <p:cNvPr id="314" name="Google Shape;314;p35"/>
          <p:cNvPicPr preferRelativeResize="0"/>
          <p:nvPr/>
        </p:nvPicPr>
        <p:blipFill rotWithShape="1">
          <a:blip r:embed="rId3">
            <a:alphaModFix/>
          </a:blip>
          <a:srcRect/>
          <a:stretch/>
        </p:blipFill>
        <p:spPr>
          <a:xfrm>
            <a:off x="742950" y="2452687"/>
            <a:ext cx="6953250" cy="2500312"/>
          </a:xfrm>
          <a:prstGeom prst="rect">
            <a:avLst/>
          </a:prstGeom>
          <a:noFill/>
          <a:ln>
            <a:noFill/>
          </a:ln>
        </p:spPr>
      </p:pic>
      <p:sp>
        <p:nvSpPr>
          <p:cNvPr id="2" name="TextBox 1"/>
          <p:cNvSpPr txBox="1"/>
          <p:nvPr/>
        </p:nvSpPr>
        <p:spPr>
          <a:xfrm>
            <a:off x="1069675" y="1207698"/>
            <a:ext cx="4641014" cy="646331"/>
          </a:xfrm>
          <a:prstGeom prst="rect">
            <a:avLst/>
          </a:prstGeom>
          <a:noFill/>
        </p:spPr>
        <p:txBody>
          <a:bodyPr wrap="none" rtlCol="0">
            <a:spAutoFit/>
          </a:bodyPr>
          <a:lstStyle/>
          <a:p>
            <a:r>
              <a:rPr lang="en-US" sz="1800" dirty="0" smtClean="0"/>
              <a:t>ICMP=Internet control message protocol</a:t>
            </a:r>
          </a:p>
          <a:p>
            <a:r>
              <a:rPr lang="en-US" sz="1800" dirty="0" smtClean="0"/>
              <a:t>IGMP=Internet group management protocol</a:t>
            </a:r>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2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21</a:t>
            </a:fld>
            <a:endParaRPr/>
          </a:p>
        </p:txBody>
      </p:sp>
      <p:sp>
        <p:nvSpPr>
          <p:cNvPr id="321" name="Google Shape;321;p3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9.7:  </a:t>
            </a:r>
            <a:r>
              <a:rPr lang="en-US" sz="2000" b="1" i="1" u="none">
                <a:solidFill>
                  <a:schemeClr val="dk1"/>
                </a:solidFill>
                <a:latin typeface="Times"/>
                <a:ea typeface="Times"/>
                <a:cs typeface="Times"/>
                <a:sym typeface="Times"/>
              </a:rPr>
              <a:t>ARP operation</a:t>
            </a:r>
            <a:endParaRPr/>
          </a:p>
        </p:txBody>
      </p:sp>
      <p:pic>
        <p:nvPicPr>
          <p:cNvPr id="322" name="Google Shape;322;p36"/>
          <p:cNvPicPr preferRelativeResize="0"/>
          <p:nvPr/>
        </p:nvPicPr>
        <p:blipFill rotWithShape="1">
          <a:blip r:embed="rId3">
            <a:alphaModFix/>
          </a:blip>
          <a:srcRect/>
          <a:stretch/>
        </p:blipFill>
        <p:spPr>
          <a:xfrm>
            <a:off x="477837" y="762000"/>
            <a:ext cx="7889875" cy="2747962"/>
          </a:xfrm>
          <a:prstGeom prst="rect">
            <a:avLst/>
          </a:prstGeom>
          <a:noFill/>
          <a:ln>
            <a:noFill/>
          </a:ln>
        </p:spPr>
      </p:pic>
      <p:pic>
        <p:nvPicPr>
          <p:cNvPr id="323" name="Google Shape;323;p36"/>
          <p:cNvPicPr preferRelativeResize="0"/>
          <p:nvPr/>
        </p:nvPicPr>
        <p:blipFill rotWithShape="1">
          <a:blip r:embed="rId4">
            <a:alphaModFix/>
          </a:blip>
          <a:srcRect/>
          <a:stretch/>
        </p:blipFill>
        <p:spPr>
          <a:xfrm>
            <a:off x="465137" y="3810000"/>
            <a:ext cx="7916862" cy="2733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2000"/>
                                        <p:tgtEl>
                                          <p:spTgt spid="3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gtEl>
                                        <p:attrNameLst>
                                          <p:attrName>style.visibility</p:attrName>
                                        </p:attrNameLst>
                                      </p:cBhvr>
                                      <p:to>
                                        <p:strVal val="visible"/>
                                      </p:to>
                                    </p:set>
                                    <p:animEffect transition="in" filter="fade">
                                      <p:cBhvr>
                                        <p:cTn id="12" dur="2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22</a:t>
            </a:fld>
            <a:endParaRPr/>
          </a:p>
        </p:txBody>
      </p:sp>
      <p:sp>
        <p:nvSpPr>
          <p:cNvPr id="330" name="Google Shape;330;p3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9.8:  </a:t>
            </a:r>
            <a:r>
              <a:rPr lang="en-US" sz="2000" b="1" i="1" u="none">
                <a:solidFill>
                  <a:schemeClr val="dk1"/>
                </a:solidFill>
                <a:latin typeface="Times"/>
                <a:ea typeface="Times"/>
                <a:cs typeface="Times"/>
                <a:sym typeface="Times"/>
              </a:rPr>
              <a:t>ARP packet</a:t>
            </a:r>
            <a:endParaRPr/>
          </a:p>
        </p:txBody>
      </p:sp>
      <p:pic>
        <p:nvPicPr>
          <p:cNvPr id="331" name="Google Shape;331;p37"/>
          <p:cNvPicPr preferRelativeResize="0"/>
          <p:nvPr/>
        </p:nvPicPr>
        <p:blipFill rotWithShape="1">
          <a:blip r:embed="rId3">
            <a:alphaModFix/>
          </a:blip>
          <a:srcRect/>
          <a:stretch/>
        </p:blipFill>
        <p:spPr>
          <a:xfrm>
            <a:off x="935037" y="2239962"/>
            <a:ext cx="7065962" cy="4008437"/>
          </a:xfrm>
          <a:prstGeom prst="rect">
            <a:avLst/>
          </a:prstGeom>
          <a:noFill/>
          <a:ln>
            <a:noFill/>
          </a:ln>
        </p:spPr>
      </p:pic>
      <p:pic>
        <p:nvPicPr>
          <p:cNvPr id="332" name="Google Shape;332;p37"/>
          <p:cNvPicPr preferRelativeResize="0"/>
          <p:nvPr/>
        </p:nvPicPr>
        <p:blipFill rotWithShape="1">
          <a:blip r:embed="rId4">
            <a:alphaModFix/>
          </a:blip>
          <a:srcRect/>
          <a:stretch/>
        </p:blipFill>
        <p:spPr>
          <a:xfrm>
            <a:off x="2779712" y="1219200"/>
            <a:ext cx="3849687" cy="647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host with IP address N1 and MAC address L1 has a packet to send to another host with IP address N2 and physical address L2 (which is unknown to the first host). The two hosts are on the same network. Figure 9.9 shows the ARP request and response messages.</a:t>
            </a:r>
            <a:endParaRPr/>
          </a:p>
        </p:txBody>
      </p:sp>
      <p:grpSp>
        <p:nvGrpSpPr>
          <p:cNvPr id="339" name="Google Shape;339;p38"/>
          <p:cNvGrpSpPr/>
          <p:nvPr/>
        </p:nvGrpSpPr>
        <p:grpSpPr>
          <a:xfrm>
            <a:off x="0" y="0"/>
            <a:ext cx="9144000" cy="609600"/>
            <a:chOff x="0" y="2448"/>
            <a:chExt cx="5760" cy="384"/>
          </a:xfrm>
        </p:grpSpPr>
        <p:sp>
          <p:nvSpPr>
            <p:cNvPr id="340" name="Google Shape;340;p3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1" name="Google Shape;341;p38"/>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9.4</a:t>
              </a:r>
              <a:endParaRPr/>
            </a:p>
          </p:txBody>
        </p:sp>
      </p:grpSp>
      <p:sp>
        <p:nvSpPr>
          <p:cNvPr id="342" name="Google Shape;342;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23</a:t>
            </a:fld>
            <a:endParaRPr/>
          </a:p>
        </p:txBody>
      </p:sp>
      <p:sp>
        <p:nvSpPr>
          <p:cNvPr id="2" name="TextBox 1"/>
          <p:cNvSpPr txBox="1"/>
          <p:nvPr/>
        </p:nvSpPr>
        <p:spPr>
          <a:xfrm>
            <a:off x="76200" y="3542369"/>
            <a:ext cx="8057014" cy="461665"/>
          </a:xfrm>
          <a:prstGeom prst="rect">
            <a:avLst/>
          </a:prstGeom>
          <a:noFill/>
        </p:spPr>
        <p:txBody>
          <a:bodyPr wrap="none" rtlCol="0">
            <a:spAutoFit/>
          </a:bodyPr>
          <a:lstStyle/>
          <a:p>
            <a:r>
              <a:rPr lang="en-US" sz="2400" dirty="0" smtClean="0"/>
              <a:t>A </a:t>
            </a:r>
            <a:r>
              <a:rPr lang="en-US" sz="2400" dirty="0" err="1" smtClean="0"/>
              <a:t>don’t’t</a:t>
            </a:r>
            <a:r>
              <a:rPr lang="en-US" sz="2400" dirty="0" smtClean="0"/>
              <a:t> know the mac address of B </a:t>
            </a:r>
            <a:r>
              <a:rPr lang="en-US" sz="2400" dirty="0" err="1" smtClean="0"/>
              <a:t>i.e</a:t>
            </a:r>
            <a:r>
              <a:rPr lang="en-US" sz="2400" dirty="0" smtClean="0"/>
              <a:t> hardware address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animEffect transition="in" filter="fade">
                                      <p:cBhvr>
                                        <p:cTn id="7" dur="500"/>
                                        <p:tgtEl>
                                          <p:spTgt spid="3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24</a:t>
            </a:fld>
            <a:endParaRPr/>
          </a:p>
        </p:txBody>
      </p:sp>
      <p:sp>
        <p:nvSpPr>
          <p:cNvPr id="349" name="Google Shape;349;p3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9.9:  </a:t>
            </a:r>
            <a:r>
              <a:rPr lang="en-US" sz="2000" b="1" i="1" u="none">
                <a:solidFill>
                  <a:schemeClr val="dk1"/>
                </a:solidFill>
                <a:latin typeface="Times"/>
                <a:ea typeface="Times"/>
                <a:cs typeface="Times"/>
                <a:sym typeface="Times"/>
              </a:rPr>
              <a:t>Example 9.4</a:t>
            </a:r>
            <a:endParaRPr/>
          </a:p>
        </p:txBody>
      </p:sp>
      <p:pic>
        <p:nvPicPr>
          <p:cNvPr id="350" name="Google Shape;350;p39"/>
          <p:cNvPicPr preferRelativeResize="0"/>
          <p:nvPr/>
        </p:nvPicPr>
        <p:blipFill rotWithShape="1">
          <a:blip r:embed="rId3">
            <a:alphaModFix/>
          </a:blip>
          <a:srcRect/>
          <a:stretch/>
        </p:blipFill>
        <p:spPr>
          <a:xfrm>
            <a:off x="338137" y="609600"/>
            <a:ext cx="7967662" cy="1233487"/>
          </a:xfrm>
          <a:prstGeom prst="rect">
            <a:avLst/>
          </a:prstGeom>
          <a:noFill/>
          <a:ln>
            <a:noFill/>
          </a:ln>
        </p:spPr>
      </p:pic>
      <p:pic>
        <p:nvPicPr>
          <p:cNvPr id="351" name="Google Shape;351;p39"/>
          <p:cNvPicPr preferRelativeResize="0"/>
          <p:nvPr/>
        </p:nvPicPr>
        <p:blipFill rotWithShape="1">
          <a:blip r:embed="rId4">
            <a:alphaModFix/>
          </a:blip>
          <a:srcRect/>
          <a:stretch/>
        </p:blipFill>
        <p:spPr>
          <a:xfrm>
            <a:off x="174625" y="2286000"/>
            <a:ext cx="6996112" cy="2101850"/>
          </a:xfrm>
          <a:prstGeom prst="rect">
            <a:avLst/>
          </a:prstGeom>
          <a:noFill/>
          <a:ln>
            <a:noFill/>
          </a:ln>
        </p:spPr>
      </p:pic>
      <p:pic>
        <p:nvPicPr>
          <p:cNvPr id="352" name="Google Shape;352;p39"/>
          <p:cNvPicPr preferRelativeResize="0"/>
          <p:nvPr/>
        </p:nvPicPr>
        <p:blipFill rotWithShape="1">
          <a:blip r:embed="rId5">
            <a:alphaModFix/>
          </a:blip>
          <a:srcRect/>
          <a:stretch/>
        </p:blipFill>
        <p:spPr>
          <a:xfrm>
            <a:off x="2243137" y="4572000"/>
            <a:ext cx="6086475" cy="18430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1"/>
                                        </p:tgtEl>
                                        <p:attrNameLst>
                                          <p:attrName>style.visibility</p:attrName>
                                        </p:attrNameLst>
                                      </p:cBhvr>
                                      <p:to>
                                        <p:strVal val="visible"/>
                                      </p:to>
                                    </p:set>
                                    <p:animEffect transition="in" filter="fade">
                                      <p:cBhvr>
                                        <p:cTn id="11" dur="3250"/>
                                        <p:tgtEl>
                                          <p:spTgt spid="35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52"/>
                                        </p:tgtEl>
                                        <p:attrNameLst>
                                          <p:attrName>style.visibility</p:attrName>
                                        </p:attrNameLst>
                                      </p:cBhvr>
                                      <p:to>
                                        <p:strVal val="visible"/>
                                      </p:to>
                                    </p:set>
                                    <p:animEffect transition="in" filter="fade">
                                      <p:cBhvr>
                                        <p:cTn id="16" dur="325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25</a:t>
            </a:fld>
            <a:endParaRPr/>
          </a:p>
        </p:txBody>
      </p:sp>
      <p:sp>
        <p:nvSpPr>
          <p:cNvPr id="359" name="Google Shape;359;p4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9.10:  </a:t>
            </a:r>
            <a:r>
              <a:rPr lang="en-US" sz="2000" b="1" i="1" u="none">
                <a:solidFill>
                  <a:schemeClr val="dk1"/>
                </a:solidFill>
                <a:latin typeface="Times"/>
                <a:ea typeface="Times"/>
                <a:cs typeface="Times"/>
                <a:sym typeface="Times"/>
              </a:rPr>
              <a:t>The internet for our example</a:t>
            </a:r>
            <a:endParaRPr/>
          </a:p>
        </p:txBody>
      </p:sp>
      <p:pic>
        <p:nvPicPr>
          <p:cNvPr id="360" name="Google Shape;360;p40"/>
          <p:cNvPicPr preferRelativeResize="0"/>
          <p:nvPr/>
        </p:nvPicPr>
        <p:blipFill rotWithShape="1">
          <a:blip r:embed="rId3">
            <a:alphaModFix/>
          </a:blip>
          <a:srcRect/>
          <a:stretch/>
        </p:blipFill>
        <p:spPr>
          <a:xfrm>
            <a:off x="609600" y="2743200"/>
            <a:ext cx="7534275" cy="13985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26</a:t>
            </a:fld>
            <a:endParaRPr/>
          </a:p>
        </p:txBody>
      </p:sp>
      <p:sp>
        <p:nvSpPr>
          <p:cNvPr id="367" name="Google Shape;367;p4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9.11:  </a:t>
            </a:r>
            <a:r>
              <a:rPr lang="en-US" sz="2000" b="1" i="1" u="none">
                <a:solidFill>
                  <a:schemeClr val="dk1"/>
                </a:solidFill>
                <a:latin typeface="Times"/>
                <a:ea typeface="Times"/>
                <a:cs typeface="Times"/>
                <a:sym typeface="Times"/>
              </a:rPr>
              <a:t>Flow of packets at Alice site</a:t>
            </a:r>
            <a:endParaRPr/>
          </a:p>
        </p:txBody>
      </p:sp>
      <p:pic>
        <p:nvPicPr>
          <p:cNvPr id="368" name="Google Shape;368;p41"/>
          <p:cNvPicPr preferRelativeResize="0"/>
          <p:nvPr/>
        </p:nvPicPr>
        <p:blipFill rotWithShape="1">
          <a:blip r:embed="rId3">
            <a:alphaModFix/>
          </a:blip>
          <a:srcRect/>
          <a:stretch/>
        </p:blipFill>
        <p:spPr>
          <a:xfrm>
            <a:off x="609600" y="685800"/>
            <a:ext cx="7534275" cy="1398587"/>
          </a:xfrm>
          <a:prstGeom prst="rect">
            <a:avLst/>
          </a:prstGeom>
          <a:noFill/>
          <a:ln>
            <a:noFill/>
          </a:ln>
        </p:spPr>
      </p:pic>
      <p:pic>
        <p:nvPicPr>
          <p:cNvPr id="369" name="Google Shape;369;p41"/>
          <p:cNvPicPr preferRelativeResize="0"/>
          <p:nvPr/>
        </p:nvPicPr>
        <p:blipFill rotWithShape="1">
          <a:blip r:embed="rId4">
            <a:alphaModFix/>
          </a:blip>
          <a:srcRect/>
          <a:stretch/>
        </p:blipFill>
        <p:spPr>
          <a:xfrm>
            <a:off x="762000" y="2209800"/>
            <a:ext cx="6996112" cy="3781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fade">
                                      <p:cBhvr>
                                        <p:cTn id="7" dur="1000"/>
                                        <p:tgtEl>
                                          <p:spTgt spid="3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9"/>
                                        </p:tgtEl>
                                        <p:attrNameLst>
                                          <p:attrName>style.visibility</p:attrName>
                                        </p:attrNameLst>
                                      </p:cBhvr>
                                      <p:to>
                                        <p:strVal val="visible"/>
                                      </p:to>
                                    </p:set>
                                    <p:animEffect transition="in" filter="fade">
                                      <p:cBhvr>
                                        <p:cTn id="12" dur="30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27</a:t>
            </a:fld>
            <a:endParaRPr/>
          </a:p>
        </p:txBody>
      </p:sp>
      <p:sp>
        <p:nvSpPr>
          <p:cNvPr id="376" name="Google Shape;376;p4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9.12:  </a:t>
            </a:r>
            <a:r>
              <a:rPr lang="en-US" sz="2000" b="1" i="1" u="none">
                <a:solidFill>
                  <a:schemeClr val="dk1"/>
                </a:solidFill>
                <a:latin typeface="Times"/>
                <a:ea typeface="Times"/>
                <a:cs typeface="Times"/>
                <a:sym typeface="Times"/>
              </a:rPr>
              <a:t>Flow of activities at router R1</a:t>
            </a:r>
            <a:endParaRPr/>
          </a:p>
        </p:txBody>
      </p:sp>
      <p:pic>
        <p:nvPicPr>
          <p:cNvPr id="377" name="Google Shape;377;p42"/>
          <p:cNvPicPr preferRelativeResize="0"/>
          <p:nvPr/>
        </p:nvPicPr>
        <p:blipFill rotWithShape="1">
          <a:blip r:embed="rId3">
            <a:alphaModFix/>
          </a:blip>
          <a:srcRect/>
          <a:stretch/>
        </p:blipFill>
        <p:spPr>
          <a:xfrm>
            <a:off x="760412" y="2355850"/>
            <a:ext cx="7088187" cy="3892550"/>
          </a:xfrm>
          <a:prstGeom prst="rect">
            <a:avLst/>
          </a:prstGeom>
          <a:noFill/>
          <a:ln>
            <a:noFill/>
          </a:ln>
        </p:spPr>
      </p:pic>
      <p:pic>
        <p:nvPicPr>
          <p:cNvPr id="378" name="Google Shape;378;p42"/>
          <p:cNvPicPr preferRelativeResize="0"/>
          <p:nvPr/>
        </p:nvPicPr>
        <p:blipFill rotWithShape="1">
          <a:blip r:embed="rId4">
            <a:alphaModFix/>
          </a:blip>
          <a:srcRect/>
          <a:stretch/>
        </p:blipFill>
        <p:spPr>
          <a:xfrm>
            <a:off x="609600" y="887412"/>
            <a:ext cx="7534275" cy="13985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1000"/>
                                        <p:tgtEl>
                                          <p:spTgt spid="3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7"/>
                                        </p:tgtEl>
                                        <p:attrNameLst>
                                          <p:attrName>style.visibility</p:attrName>
                                        </p:attrNameLst>
                                      </p:cBhvr>
                                      <p:to>
                                        <p:strVal val="visible"/>
                                      </p:to>
                                    </p:set>
                                    <p:animEffect transition="in" filter="fade">
                                      <p:cBhvr>
                                        <p:cTn id="12" dur="325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28</a:t>
            </a:fld>
            <a:endParaRPr/>
          </a:p>
        </p:txBody>
      </p:sp>
      <p:sp>
        <p:nvSpPr>
          <p:cNvPr id="385" name="Google Shape;385;p4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9.13:  </a:t>
            </a:r>
            <a:r>
              <a:rPr lang="en-US" sz="2000" b="1" i="1" u="none">
                <a:solidFill>
                  <a:schemeClr val="dk1"/>
                </a:solidFill>
                <a:latin typeface="Times"/>
                <a:ea typeface="Times"/>
                <a:cs typeface="Times"/>
                <a:sym typeface="Times"/>
              </a:rPr>
              <a:t>Flow of activities at router R2</a:t>
            </a:r>
            <a:endParaRPr/>
          </a:p>
        </p:txBody>
      </p:sp>
      <p:pic>
        <p:nvPicPr>
          <p:cNvPr id="386" name="Google Shape;386;p43"/>
          <p:cNvPicPr preferRelativeResize="0"/>
          <p:nvPr/>
        </p:nvPicPr>
        <p:blipFill rotWithShape="1">
          <a:blip r:embed="rId3">
            <a:alphaModFix/>
          </a:blip>
          <a:srcRect/>
          <a:stretch/>
        </p:blipFill>
        <p:spPr>
          <a:xfrm>
            <a:off x="695325" y="963612"/>
            <a:ext cx="7534275" cy="1398587"/>
          </a:xfrm>
          <a:prstGeom prst="rect">
            <a:avLst/>
          </a:prstGeom>
          <a:noFill/>
          <a:ln>
            <a:noFill/>
          </a:ln>
        </p:spPr>
      </p:pic>
      <p:pic>
        <p:nvPicPr>
          <p:cNvPr id="387" name="Google Shape;387;p43"/>
          <p:cNvPicPr preferRelativeResize="0"/>
          <p:nvPr/>
        </p:nvPicPr>
        <p:blipFill rotWithShape="1">
          <a:blip r:embed="rId4">
            <a:alphaModFix/>
          </a:blip>
          <a:srcRect/>
          <a:stretch/>
        </p:blipFill>
        <p:spPr>
          <a:xfrm>
            <a:off x="1371600" y="2306637"/>
            <a:ext cx="7092950" cy="3908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Effect transition="in" filter="fade">
                                      <p:cBhvr>
                                        <p:cTn id="12" dur="325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29</a:t>
            </a:fld>
            <a:endParaRPr/>
          </a:p>
        </p:txBody>
      </p:sp>
      <p:sp>
        <p:nvSpPr>
          <p:cNvPr id="394" name="Google Shape;394;p4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9.14:  </a:t>
            </a:r>
            <a:r>
              <a:rPr lang="en-US" sz="2000" b="1" i="1" u="none">
                <a:solidFill>
                  <a:schemeClr val="dk1"/>
                </a:solidFill>
                <a:latin typeface="Times"/>
                <a:ea typeface="Times"/>
                <a:cs typeface="Times"/>
                <a:sym typeface="Times"/>
              </a:rPr>
              <a:t>Activities at Bob’s site</a:t>
            </a:r>
            <a:endParaRPr/>
          </a:p>
        </p:txBody>
      </p:sp>
      <p:pic>
        <p:nvPicPr>
          <p:cNvPr id="395" name="Google Shape;395;p44"/>
          <p:cNvPicPr preferRelativeResize="0"/>
          <p:nvPr/>
        </p:nvPicPr>
        <p:blipFill rotWithShape="1">
          <a:blip r:embed="rId3">
            <a:alphaModFix/>
          </a:blip>
          <a:srcRect/>
          <a:stretch/>
        </p:blipFill>
        <p:spPr>
          <a:xfrm>
            <a:off x="609600" y="887412"/>
            <a:ext cx="7534275" cy="1398587"/>
          </a:xfrm>
          <a:prstGeom prst="rect">
            <a:avLst/>
          </a:prstGeom>
          <a:noFill/>
          <a:ln>
            <a:noFill/>
          </a:ln>
        </p:spPr>
      </p:pic>
      <p:pic>
        <p:nvPicPr>
          <p:cNvPr id="396" name="Google Shape;396;p44"/>
          <p:cNvPicPr preferRelativeResize="0"/>
          <p:nvPr/>
        </p:nvPicPr>
        <p:blipFill rotWithShape="1">
          <a:blip r:embed="rId4">
            <a:alphaModFix/>
          </a:blip>
          <a:srcRect/>
          <a:stretch/>
        </p:blipFill>
        <p:spPr>
          <a:xfrm>
            <a:off x="3657600" y="2133600"/>
            <a:ext cx="3224212" cy="3451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1000"/>
                                        <p:tgtEl>
                                          <p:spTgt spid="3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6"/>
                                        </p:tgtEl>
                                        <p:attrNameLst>
                                          <p:attrName>style.visibility</p:attrName>
                                        </p:attrNameLst>
                                      </p:cBhvr>
                                      <p:to>
                                        <p:strVal val="visible"/>
                                      </p:to>
                                    </p:set>
                                    <p:animEffect transition="in" filter="fade">
                                      <p:cBhvr>
                                        <p:cTn id="12" dur="25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 name="Google Shape;111;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1066800" y="-76200"/>
            <a:ext cx="46736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9: Objective</a:t>
            </a:r>
            <a:endParaRPr/>
          </a:p>
        </p:txBody>
      </p:sp>
      <p:sp>
        <p:nvSpPr>
          <p:cNvPr id="118" name="Google Shape;118;p18"/>
          <p:cNvSpPr txBox="1"/>
          <p:nvPr/>
        </p:nvSpPr>
        <p:spPr>
          <a:xfrm>
            <a:off x="152400" y="1447800"/>
            <a:ext cx="8991600" cy="3429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19" name="Google Shape;119;p18"/>
          <p:cNvSpPr txBox="1"/>
          <p:nvPr/>
        </p:nvSpPr>
        <p:spPr>
          <a:xfrm>
            <a:off x="76200" y="1219200"/>
            <a:ext cx="8686800" cy="266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first section introduces the data-link layer. It starts with defining the concept of links and nodes. The section then lists and briefly describes the services provided by the data-link layer. It next defines two categories of links: point-to-point and broadcast links. The section finally defines two sub-layers at the data-link layer that will be elaborated on in the next few chapters. </a:t>
            </a:r>
            <a:endParaRPr/>
          </a:p>
        </p:txBody>
      </p:sp>
      <p:sp>
        <p:nvSpPr>
          <p:cNvPr id="120" name="Google Shape;120;p18"/>
          <p:cNvSpPr txBox="1"/>
          <p:nvPr/>
        </p:nvSpPr>
        <p:spPr>
          <a:xfrm>
            <a:off x="76200" y="4114800"/>
            <a:ext cx="8686800" cy="2286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second section discusses link-layer addressing. It first explains the rationale behind the existence of an addressing mechanism at the data-link layer. It then describes three types of link-layer addresses. The section discusses the Address Resolution Protocol (ARP), which maps the addresses at the network layer to addresses at the data-link layer.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 calcmode="lin" valueType="num">
                                      <p:cBhvr additive="base">
                                        <p:cTn id="7" dur="1000"/>
                                        <p:tgtEl>
                                          <p:spTgt spid="119">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19">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0">
                                            <p:txEl>
                                              <p:pRg st="0" end="0"/>
                                            </p:txEl>
                                          </p:spTgt>
                                        </p:tgtEl>
                                        <p:attrNameLst>
                                          <p:attrName>style.visibility</p:attrName>
                                        </p:attrNameLst>
                                      </p:cBhvr>
                                      <p:to>
                                        <p:strVal val="visible"/>
                                      </p:to>
                                    </p:set>
                                    <p:anim calcmode="lin" valueType="num">
                                      <p:cBhvr additive="base">
                                        <p:cTn id="13" dur="1000"/>
                                        <p:tgtEl>
                                          <p:spTgt spid="120">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20">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4</a:t>
            </a:fld>
            <a:endParaRPr/>
          </a:p>
        </p:txBody>
      </p:sp>
      <p:sp>
        <p:nvSpPr>
          <p:cNvPr id="127" name="Google Shape;127;p19"/>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 name="Google Shape;128;p19"/>
          <p:cNvSpPr txBox="1"/>
          <p:nvPr/>
        </p:nvSpPr>
        <p:spPr>
          <a:xfrm>
            <a:off x="228600" y="406400"/>
            <a:ext cx="4325937"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9-1   INTRODUCTION</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29" name="Google Shape;129;p19"/>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381000" y="1658937"/>
            <a:ext cx="8077200" cy="4524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The Internet is a combination of networks glued together by connecting devices (routers or switches). If a packet is to travel from a host to another host, it needs to pass through these networks. Figure 9.1 shows the same scenario we discussed in Chapter 3, but we are now interested in communication at the data-link layer.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5</a:t>
            </a:fld>
            <a:endParaRPr/>
          </a:p>
        </p:txBody>
      </p:sp>
      <p:sp>
        <p:nvSpPr>
          <p:cNvPr id="137" name="Google Shape;137;p2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9.1:  </a:t>
            </a:r>
            <a:r>
              <a:rPr lang="en-US" sz="2000" b="1" i="1" u="none">
                <a:solidFill>
                  <a:schemeClr val="dk1"/>
                </a:solidFill>
                <a:latin typeface="Times"/>
                <a:ea typeface="Times"/>
                <a:cs typeface="Times"/>
                <a:sym typeface="Times"/>
              </a:rPr>
              <a:t>Communication at the data-link layer</a:t>
            </a:r>
            <a:endParaRPr/>
          </a:p>
        </p:txBody>
      </p:sp>
      <p:pic>
        <p:nvPicPr>
          <p:cNvPr id="138" name="Google Shape;138;p20"/>
          <p:cNvPicPr preferRelativeResize="0"/>
          <p:nvPr/>
        </p:nvPicPr>
        <p:blipFill rotWithShape="1">
          <a:blip r:embed="rId3">
            <a:alphaModFix/>
          </a:blip>
          <a:srcRect/>
          <a:stretch/>
        </p:blipFill>
        <p:spPr>
          <a:xfrm>
            <a:off x="1557337" y="838200"/>
            <a:ext cx="5160962" cy="5480050"/>
          </a:xfrm>
          <a:prstGeom prst="rect">
            <a:avLst/>
          </a:prstGeom>
          <a:noFill/>
          <a:ln>
            <a:noFill/>
          </a:ln>
        </p:spPr>
      </p:pic>
      <p:pic>
        <p:nvPicPr>
          <p:cNvPr id="139" name="Google Shape;139;p20"/>
          <p:cNvPicPr preferRelativeResize="0"/>
          <p:nvPr/>
        </p:nvPicPr>
        <p:blipFill rotWithShape="1">
          <a:blip r:embed="rId4">
            <a:alphaModFix/>
          </a:blip>
          <a:srcRect/>
          <a:stretch/>
        </p:blipFill>
        <p:spPr>
          <a:xfrm>
            <a:off x="3848100" y="1447800"/>
            <a:ext cx="2171700" cy="4794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6</a:t>
            </a:fld>
            <a:endParaRPr/>
          </a:p>
        </p:txBody>
      </p:sp>
      <p:sp>
        <p:nvSpPr>
          <p:cNvPr id="146" name="Google Shape;146;p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7" name="Google Shape;147;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8" name="Google Shape;148;p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9" name="Google Shape;149;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 name="Google Shape;150;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1" name="Google Shape;151;p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2" name="Google Shape;152;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3" name="Google Shape;153;p21"/>
          <p:cNvSpPr txBox="1"/>
          <p:nvPr/>
        </p:nvSpPr>
        <p:spPr>
          <a:xfrm>
            <a:off x="1143000" y="0"/>
            <a:ext cx="4502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9.9.1  Nodes and Links</a:t>
            </a:r>
            <a:endParaRPr/>
          </a:p>
        </p:txBody>
      </p:sp>
      <p:sp>
        <p:nvSpPr>
          <p:cNvPr id="154" name="Google Shape;154;p21"/>
          <p:cNvSpPr txBox="1"/>
          <p:nvPr/>
        </p:nvSpPr>
        <p:spPr>
          <a:xfrm>
            <a:off x="381000" y="1293812"/>
            <a:ext cx="7924800" cy="3970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Communication at the data-link layer is node-to-node. A data unit from one point in the Internet needs to pass through many networks (LANs and WANs) to reach another point. Theses LANs and WANs are connected by routers. It is customary to refer to the two end hosts and the routers as nodes and the networks in between as links. Figure 9.2 is a simple representation of links and nodes when the path of the data unit is only six nodes.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7</a:t>
            </a:fld>
            <a:endParaRPr/>
          </a:p>
        </p:txBody>
      </p:sp>
      <p:sp>
        <p:nvSpPr>
          <p:cNvPr id="161" name="Google Shape;161;p2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9.2:  </a:t>
            </a:r>
            <a:r>
              <a:rPr lang="en-US" sz="2000" b="1" i="1" u="none">
                <a:solidFill>
                  <a:schemeClr val="dk1"/>
                </a:solidFill>
                <a:latin typeface="Times"/>
                <a:ea typeface="Times"/>
                <a:cs typeface="Times"/>
                <a:sym typeface="Times"/>
              </a:rPr>
              <a:t>Nodes and Links</a:t>
            </a:r>
            <a:endParaRPr/>
          </a:p>
        </p:txBody>
      </p:sp>
      <p:pic>
        <p:nvPicPr>
          <p:cNvPr id="162" name="Google Shape;162;p22"/>
          <p:cNvPicPr preferRelativeResize="0"/>
          <p:nvPr/>
        </p:nvPicPr>
        <p:blipFill rotWithShape="1">
          <a:blip r:embed="rId3">
            <a:alphaModFix/>
          </a:blip>
          <a:srcRect/>
          <a:stretch/>
        </p:blipFill>
        <p:spPr>
          <a:xfrm>
            <a:off x="417512" y="1958975"/>
            <a:ext cx="8308975" cy="2940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8</a:t>
            </a:fld>
            <a:endParaRPr/>
          </a:p>
        </p:txBody>
      </p:sp>
      <p:sp>
        <p:nvSpPr>
          <p:cNvPr id="169" name="Google Shape;169;p2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0" name="Google Shape;170;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1" name="Google Shape;171;p2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2" name="Google Shape;172;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3" name="Google Shape;173;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4" name="Google Shape;174;p2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5" name="Google Shape;175;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6" name="Google Shape;176;p23"/>
          <p:cNvSpPr txBox="1"/>
          <p:nvPr/>
        </p:nvSpPr>
        <p:spPr>
          <a:xfrm>
            <a:off x="1143000" y="0"/>
            <a:ext cx="2876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9.9.2  Services</a:t>
            </a:r>
            <a:endParaRPr/>
          </a:p>
        </p:txBody>
      </p:sp>
      <p:sp>
        <p:nvSpPr>
          <p:cNvPr id="177" name="Google Shape;177;p23"/>
          <p:cNvSpPr txBox="1"/>
          <p:nvPr/>
        </p:nvSpPr>
        <p:spPr>
          <a:xfrm>
            <a:off x="381000" y="1293812"/>
            <a:ext cx="7924800" cy="22463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data-link layer is located between the physical and the network layers. The data-link layer provides services to the network layer; it receives services from the physical layer. </a:t>
            </a:r>
            <a:r>
              <a:rPr lang="en-US" sz="2800" b="1" i="1" u="none" dirty="0">
                <a:solidFill>
                  <a:schemeClr val="dk1"/>
                </a:solidFill>
                <a:latin typeface="Times New Roman"/>
                <a:ea typeface="Times New Roman"/>
                <a:cs typeface="Times New Roman"/>
                <a:sym typeface="Times New Roman"/>
              </a:rPr>
              <a:t>Let us discuss services provided by the data-link layer.</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9.</a:t>
            </a:r>
            <a:fld id="{00000000-1234-1234-1234-123412341234}" type="slidenum">
              <a:rPr lang="en-US" sz="1200" b="1" i="0" u="none">
                <a:solidFill>
                  <a:schemeClr val="dk1"/>
                </a:solidFill>
                <a:latin typeface="Arial"/>
                <a:ea typeface="Arial"/>
                <a:cs typeface="Arial"/>
                <a:sym typeface="Arial"/>
              </a:rPr>
              <a:t>9</a:t>
            </a:fld>
            <a:endParaRPr/>
          </a:p>
        </p:txBody>
      </p:sp>
      <p:sp>
        <p:nvSpPr>
          <p:cNvPr id="184" name="Google Shape;184;p2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9.3:  </a:t>
            </a:r>
            <a:r>
              <a:rPr lang="en-US" sz="2000" b="1" i="1" u="none">
                <a:solidFill>
                  <a:schemeClr val="dk1"/>
                </a:solidFill>
                <a:latin typeface="Times"/>
                <a:ea typeface="Times"/>
                <a:cs typeface="Times"/>
                <a:sym typeface="Times"/>
              </a:rPr>
              <a:t>A communication with only three nodes</a:t>
            </a:r>
            <a:endParaRPr/>
          </a:p>
        </p:txBody>
      </p:sp>
      <p:pic>
        <p:nvPicPr>
          <p:cNvPr id="185" name="Google Shape;185;p24"/>
          <p:cNvPicPr preferRelativeResize="0"/>
          <p:nvPr/>
        </p:nvPicPr>
        <p:blipFill rotWithShape="1">
          <a:blip r:embed="rId3">
            <a:alphaModFix/>
          </a:blip>
          <a:srcRect/>
          <a:stretch/>
        </p:blipFill>
        <p:spPr>
          <a:xfrm>
            <a:off x="914400" y="3603625"/>
            <a:ext cx="7097712" cy="2263775"/>
          </a:xfrm>
          <a:prstGeom prst="rect">
            <a:avLst/>
          </a:prstGeom>
          <a:noFill/>
          <a:ln>
            <a:noFill/>
          </a:ln>
        </p:spPr>
      </p:pic>
      <p:pic>
        <p:nvPicPr>
          <p:cNvPr id="186" name="Google Shape;186;p24"/>
          <p:cNvPicPr preferRelativeResize="0"/>
          <p:nvPr/>
        </p:nvPicPr>
        <p:blipFill rotWithShape="1">
          <a:blip r:embed="rId4">
            <a:alphaModFix/>
          </a:blip>
          <a:srcRect/>
          <a:stretch/>
        </p:blipFill>
        <p:spPr>
          <a:xfrm>
            <a:off x="762000" y="1684337"/>
            <a:ext cx="6184900" cy="10588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325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1822"/>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1118</Words>
  <Application>Microsoft Office PowerPoint</Application>
  <PresentationFormat>On-screen Show (4:3)</PresentationFormat>
  <Paragraphs>118</Paragraphs>
  <Slides>29</Slides>
  <Notes>29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Times New Roman</vt:lpstr>
      <vt:lpstr>Aharoni</vt:lpstr>
      <vt:lpstr>Noto Sans Symbols</vt:lpstr>
      <vt:lpstr>Arial</vt:lpstr>
      <vt:lpstr>Times</vt:lpstr>
      <vt:lpstr>Tahoma</vt:lpstr>
      <vt:lpstr>Palatino</vt:lpstr>
      <vt:lpstr>Arial Black</vt:lpstr>
      <vt:lpstr>Blends</vt:lpstr>
      <vt:lpstr>Blends</vt:lpstr>
      <vt:lpstr>1_Blends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3</cp:revision>
  <dcterms:modified xsi:type="dcterms:W3CDTF">2024-05-25T06:48:13Z</dcterms:modified>
</cp:coreProperties>
</file>